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Semi Bold"/>
      <p:regular r:id="rId17"/>
    </p:embeddedFont>
    <p:embeddedFont>
      <p:font typeface="Sora Semi Bold"/>
      <p:regular r:id="rId18"/>
    </p:embeddedFont>
    <p:embeddedFont>
      <p:font typeface="Sora Light"/>
      <p:regular r:id="rId19"/>
    </p:embeddedFont>
    <p:embeddedFont>
      <p:font typeface="Sor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582466"/>
            <a:ext cx="7627382" cy="1870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Eviction and Census Data Analysis in Texas (2020-2023)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44709" y="4737378"/>
            <a:ext cx="7627382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 executive analysis of eviction filings across Texas census tracts, examining socioeconomic and racial disparities using U.S. Census data (2017-2023) and monthly eviction filings (2020-2023).</a:t>
            </a:r>
            <a:endParaRPr lang="en-US" sz="1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63209"/>
            <a:ext cx="7224712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Conclusions and Next Steps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58309" y="2960608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Key Findings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58309" y="3461861"/>
            <a:ext cx="6325672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analysis reveals systematic disparities in eviction exposure, with structural indicators such as poverty, renter density, and low education interacting strongly with racial composition.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58309" y="4542234"/>
            <a:ext cx="6325672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These findings can inform fair housing initiatives, eviction prevention policies, and targeted outreach in vulnerable communities.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554039" y="2960608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Next Steps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554039" y="3461861"/>
            <a:ext cx="632567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Expand analysis to predictive modeling using temporal and structural features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554039" y="4134683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Integrate rental assistance and court intervention data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554039" y="4504253"/>
            <a:ext cx="632567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Evaluate time-lag effects (e.g., 2022 conditions driving 2023 filings)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554039" y="5177076"/>
            <a:ext cx="632567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Apply similar methodology to other states for comparative insights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58309" y="6063139"/>
            <a:ext cx="131137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Prepared by: Israel Vargas / ITESM - MNA | Date: 07/28/2025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113" y="493038"/>
            <a:ext cx="7181612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 Sources and Preparation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17113" y="1530787"/>
            <a:ext cx="258663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Primary Data Sources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17113" y="2004774"/>
            <a:ext cx="6379369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Census Data (2017-2023): Demographic and socioeconomic indicators at census tract level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17113" y="2641163"/>
            <a:ext cx="6379369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Eviction Data (2020-2023): Monthly filings per census tract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17113" y="2990731"/>
            <a:ext cx="6379369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Shapefile (2021): Texas census tract geometries for mapping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17113" y="3438882"/>
            <a:ext cx="6379369" cy="860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were cleaned to remove placeholders (e.g., -888888888) and imputed using medians for fields with &lt;5% missingness. All GEOID fields were converted to strings for proper joins.</a:t>
            </a:r>
            <a:endParaRPr lang="en-US" sz="14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1538" y="1553289"/>
            <a:ext cx="6379369" cy="63793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86721"/>
            <a:ext cx="5132427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Feature Engineering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58309" y="2389346"/>
            <a:ext cx="6462117" cy="1722120"/>
          </a:xfrm>
          <a:prstGeom prst="roundRect">
            <a:avLst>
              <a:gd name="adj" fmla="val 4624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81169" y="2412206"/>
            <a:ext cx="6416397" cy="568643"/>
          </a:xfrm>
          <a:prstGeom prst="roundRect">
            <a:avLst>
              <a:gd name="adj" fmla="val 9178"/>
            </a:avLst>
          </a:prstGeom>
          <a:solidFill>
            <a:srgbClr val="F9D2D6"/>
          </a:solidFill>
          <a:ln/>
        </p:spPr>
      </p:sp>
      <p:sp>
        <p:nvSpPr>
          <p:cNvPr id="5" name="Text 3"/>
          <p:cNvSpPr/>
          <p:nvPr/>
        </p:nvSpPr>
        <p:spPr>
          <a:xfrm>
            <a:off x="3847148" y="2514957"/>
            <a:ext cx="284321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970717" y="3170396"/>
            <a:ext cx="382404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Eviction Rate per 1k Residents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70717" y="3595807"/>
            <a:ext cx="603730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(filings_avg / Total Population) * 1000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7409974" y="2389346"/>
            <a:ext cx="6462117" cy="1722120"/>
          </a:xfrm>
          <a:prstGeom prst="roundRect">
            <a:avLst>
              <a:gd name="adj" fmla="val 4624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32834" y="2412206"/>
            <a:ext cx="6416397" cy="568643"/>
          </a:xfrm>
          <a:prstGeom prst="roundRect">
            <a:avLst>
              <a:gd name="adj" fmla="val 9178"/>
            </a:avLst>
          </a:prstGeom>
          <a:solidFill>
            <a:srgbClr val="F9D2D6"/>
          </a:solidFill>
          <a:ln/>
        </p:spPr>
      </p:sp>
      <p:sp>
        <p:nvSpPr>
          <p:cNvPr id="10" name="Text 8"/>
          <p:cNvSpPr/>
          <p:nvPr/>
        </p:nvSpPr>
        <p:spPr>
          <a:xfrm>
            <a:off x="10498812" y="2514957"/>
            <a:ext cx="284321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22381" y="3170396"/>
            <a:ext cx="25680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Pct Renter x Poverty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622381" y="3595807"/>
            <a:ext cx="603730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Renter Occupied (%) * Poverty Rate (%) / 100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758309" y="4301014"/>
            <a:ext cx="6462117" cy="1722120"/>
          </a:xfrm>
          <a:prstGeom prst="roundRect">
            <a:avLst>
              <a:gd name="adj" fmla="val 4624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81169" y="4323874"/>
            <a:ext cx="6416397" cy="568643"/>
          </a:xfrm>
          <a:prstGeom prst="roundRect">
            <a:avLst>
              <a:gd name="adj" fmla="val 9178"/>
            </a:avLst>
          </a:prstGeom>
          <a:solidFill>
            <a:srgbClr val="F9D2D6"/>
          </a:solidFill>
          <a:ln/>
        </p:spPr>
      </p:sp>
      <p:sp>
        <p:nvSpPr>
          <p:cNvPr id="15" name="Text 13"/>
          <p:cNvSpPr/>
          <p:nvPr/>
        </p:nvSpPr>
        <p:spPr>
          <a:xfrm>
            <a:off x="3847148" y="4426625"/>
            <a:ext cx="284321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70717" y="5082064"/>
            <a:ext cx="3369588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Pct Uninsured x HS or Less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970717" y="5507474"/>
            <a:ext cx="603730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Uninsured (%) * HS or Less (%) / 100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7409974" y="4301014"/>
            <a:ext cx="6462117" cy="1722120"/>
          </a:xfrm>
          <a:prstGeom prst="roundRect">
            <a:avLst>
              <a:gd name="adj" fmla="val 4624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32834" y="4323874"/>
            <a:ext cx="6416397" cy="568643"/>
          </a:xfrm>
          <a:prstGeom prst="roundRect">
            <a:avLst>
              <a:gd name="adj" fmla="val 9178"/>
            </a:avLst>
          </a:prstGeom>
          <a:solidFill>
            <a:srgbClr val="F9D2D6"/>
          </a:solidFill>
          <a:ln/>
        </p:spPr>
      </p:sp>
      <p:sp>
        <p:nvSpPr>
          <p:cNvPr id="20" name="Text 18"/>
          <p:cNvSpPr/>
          <p:nvPr/>
        </p:nvSpPr>
        <p:spPr>
          <a:xfrm>
            <a:off x="10498812" y="4426625"/>
            <a:ext cx="284321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4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622381" y="5082064"/>
            <a:ext cx="3398520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Poverty to Education Ratio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622381" y="5507474"/>
            <a:ext cx="603730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Poverty Rate (%) / HS or Less (%)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758309" y="6236375"/>
            <a:ext cx="13113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Additional features included Youth Burden (Under 18% / Total Population), Female to Pop Ratio, and High Renter Flag (1 if Renter Occupied &gt; 50% else 0). These features showed moderate to strong correlations with eviction rates.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04192"/>
            <a:ext cx="6838593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Bias and Disparity Analysis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58309" y="3106817"/>
            <a:ext cx="13113782" cy="2198846"/>
          </a:xfrm>
          <a:prstGeom prst="roundRect">
            <a:avLst>
              <a:gd name="adj" fmla="val 36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5929" y="3114437"/>
            <a:ext cx="13098542" cy="5459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55715" y="3235762"/>
            <a:ext cx="289167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Majority Race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4234101" y="3235762"/>
            <a:ext cx="288786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Eviction Rate/1k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508677" y="3235762"/>
            <a:ext cx="288786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Poverty Rate (%)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10783252" y="3235762"/>
            <a:ext cx="289167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Uninsured x HS or Less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65929" y="3660338"/>
            <a:ext cx="13098542" cy="5459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55715" y="3781663"/>
            <a:ext cx="289167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Black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4234101" y="3781663"/>
            <a:ext cx="288786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3.59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08677" y="3781663"/>
            <a:ext cx="288786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22.8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10783252" y="3781663"/>
            <a:ext cx="289167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16.68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765929" y="4206240"/>
            <a:ext cx="13098542" cy="5459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55715" y="4327565"/>
            <a:ext cx="289167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Hispanic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4234101" y="4327565"/>
            <a:ext cx="288786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1.09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7508677" y="4327565"/>
            <a:ext cx="288786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21.0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10783252" y="4327565"/>
            <a:ext cx="289167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11.81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765929" y="4752142"/>
            <a:ext cx="13098542" cy="5459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55715" y="4873466"/>
            <a:ext cx="289167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White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4234101" y="4873466"/>
            <a:ext cx="288786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0.86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7508677" y="4873466"/>
            <a:ext cx="288786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8.3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10783252" y="4873466"/>
            <a:ext cx="289167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5.52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58309" y="5518904"/>
            <a:ext cx="13113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Insight: Eviction risk is disproportionately high in Black-majority tracts. The top census tracts by raw eviction filings exceeded 3,000 filings in 2020 alone. Vulnerability indicators are significantly elevated in Black and Hispanic tracts.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113" y="493038"/>
            <a:ext cx="7287339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Temporal Trends (2020-2023)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17113" y="1512927"/>
            <a:ext cx="6379369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Analysis of eviction rates from 2020 to 2023 revealed: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17113" y="1961078"/>
            <a:ext cx="6379369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Eviction rates peaked in 2022 across all racial groups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17113" y="2310646"/>
            <a:ext cx="6379369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Disparities persisted year-over-year, with Black-majority tracts consistently exhibiting the highest eviction rates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17113" y="2947035"/>
            <a:ext cx="6379369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Some reduction in filings was observed in 2023, possibly due to intervention programs or pandemic policy wind-down</a:t>
            </a:r>
            <a:endParaRPr lang="en-US" sz="14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1538" y="1553289"/>
            <a:ext cx="6379369" cy="63793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34" y="892492"/>
            <a:ext cx="5012412" cy="64446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769501"/>
            <a:ext cx="62080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Geospatial Visualization</a:t>
            </a:r>
            <a:endParaRPr lang="en-US" sz="3900" dirty="0"/>
          </a:p>
        </p:txBody>
      </p:sp>
      <p:sp>
        <p:nvSpPr>
          <p:cNvPr id="5" name="Text 1"/>
          <p:cNvSpPr/>
          <p:nvPr/>
        </p:nvSpPr>
        <p:spPr>
          <a:xfrm>
            <a:off x="6244709" y="1677353"/>
            <a:ext cx="76273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Using Texas tract shapefiles, we developed:</a:t>
            </a:r>
            <a:endParaRPr lang="en-US" sz="14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2193846"/>
            <a:ext cx="473869" cy="47386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44709" y="2904649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Choropleth Maps</a:t>
            </a:r>
            <a:endParaRPr lang="en-US" sz="1950" dirty="0"/>
          </a:p>
        </p:txBody>
      </p:sp>
      <p:sp>
        <p:nvSpPr>
          <p:cNvPr id="8" name="Text 3"/>
          <p:cNvSpPr/>
          <p:nvPr/>
        </p:nvSpPr>
        <p:spPr>
          <a:xfrm>
            <a:off x="6244709" y="3330059"/>
            <a:ext cx="76273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Visual representation of eviction rates across Texas census tracts</a:t>
            </a:r>
            <a:endParaRPr lang="en-US" sz="14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4107180"/>
            <a:ext cx="473869" cy="47386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244709" y="4817983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Interactive Maps</a:t>
            </a:r>
            <a:endParaRPr lang="en-US" sz="1950" dirty="0"/>
          </a:p>
        </p:txBody>
      </p:sp>
      <p:sp>
        <p:nvSpPr>
          <p:cNvPr id="11" name="Text 5"/>
          <p:cNvSpPr/>
          <p:nvPr/>
        </p:nvSpPr>
        <p:spPr>
          <a:xfrm>
            <a:off x="6244709" y="5243393"/>
            <a:ext cx="76273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Tooltips displaying engineered metrics and racial demographics</a:t>
            </a:r>
            <a:endParaRPr lang="en-US" sz="14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6020514"/>
            <a:ext cx="473869" cy="47386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244709" y="6731318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County Rankings</a:t>
            </a:r>
            <a:endParaRPr lang="en-US" sz="1950" dirty="0"/>
          </a:p>
        </p:txBody>
      </p:sp>
      <p:sp>
        <p:nvSpPr>
          <p:cNvPr id="14" name="Text 7"/>
          <p:cNvSpPr/>
          <p:nvPr/>
        </p:nvSpPr>
        <p:spPr>
          <a:xfrm>
            <a:off x="6244709" y="7156728"/>
            <a:ext cx="76273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2023 eviction rate averages by county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79640"/>
            <a:ext cx="7379375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Modeling and Bias Detection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58309" y="2977039"/>
            <a:ext cx="290060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Bias Detection Metrics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58309" y="3478292"/>
            <a:ext cx="632567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Group Mean Residual: Detects over/underprediction across racial groups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58309" y="4151114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Group MAE: Quantifies average error burden by group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58309" y="4520684"/>
            <a:ext cx="632567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Residual Variance by Group: Higher variance → model behaves less reliably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58309" y="5193506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Disparate Impact: Mean prediction ratio (ideally close to 1)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554039" y="2977039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Example Findings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554039" y="3478292"/>
            <a:ext cx="632567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Disparate Impact between "High Renter = 1" and "High Renter = 0" groups: 1.92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554039" y="4255413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High-Risk Conditional Bias: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554039" y="4729282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 Renter = 1: +0.84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54039" y="5098852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 Renter = 0: +0.15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554039" y="5572720"/>
            <a:ext cx="632567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suggests model underestimates risk for high renter communities in high-eviction tracts.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709" y="236934"/>
            <a:ext cx="6032183" cy="775573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721995"/>
            <a:ext cx="5798582" cy="124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Drivers of Eviction Risk</a:t>
            </a:r>
            <a:endParaRPr lang="en-US" sz="3900" dirty="0"/>
          </a:p>
        </p:txBody>
      </p:sp>
      <p:sp>
        <p:nvSpPr>
          <p:cNvPr id="5" name="Shape 1"/>
          <p:cNvSpPr/>
          <p:nvPr/>
        </p:nvSpPr>
        <p:spPr>
          <a:xfrm>
            <a:off x="758309" y="2253377"/>
            <a:ext cx="5798582" cy="2262188"/>
          </a:xfrm>
          <a:prstGeom prst="roundRect">
            <a:avLst>
              <a:gd name="adj" fmla="val 3520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70717" y="2465784"/>
            <a:ext cx="5037177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Top Predictors (SHAP + Random Forest)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970717" y="2891195"/>
            <a:ext cx="537376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Youth Burden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970717" y="3260765"/>
            <a:ext cx="537376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 Renter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970717" y="3630335"/>
            <a:ext cx="537376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Pct Uninsured x HS or Less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970717" y="3999905"/>
            <a:ext cx="537376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Pct Renter x Poverty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758309" y="4705112"/>
            <a:ext cx="5798582" cy="2802374"/>
          </a:xfrm>
          <a:prstGeom prst="roundRect">
            <a:avLst>
              <a:gd name="adj" fmla="val 2841"/>
            </a:avLst>
          </a:prstGeom>
          <a:solidFill>
            <a:srgbClr val="FFFFFF"/>
          </a:solidFill>
          <a:ln w="22860">
            <a:solidFill>
              <a:srgbClr val="DFB8B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70717" y="4917519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Key Insights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970717" y="5342930"/>
            <a:ext cx="5373767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PDPs show non-linear effects, with some features acting as sharp thresholds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970717" y="6015752"/>
            <a:ext cx="5373767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SHAP confirms directionality: higher poverty or education burden drives eviction risk up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970717" y="6688574"/>
            <a:ext cx="5373767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These are generalizable, structural markers of vulnerability, not proxies for race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45945"/>
            <a:ext cx="6956822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Fairness Evaluation Metrics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58309" y="2848570"/>
            <a:ext cx="13113782" cy="2198846"/>
          </a:xfrm>
          <a:prstGeom prst="roundRect">
            <a:avLst>
              <a:gd name="adj" fmla="val 36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5929" y="2856190"/>
            <a:ext cx="13098542" cy="5459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55953" y="2977515"/>
            <a:ext cx="223670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Metric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3579376" y="2977515"/>
            <a:ext cx="223289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Majority Black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198989" y="2977515"/>
            <a:ext cx="223289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Majority Hispanic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8818602" y="2977515"/>
            <a:ext cx="223289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Majority White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11438215" y="2977515"/>
            <a:ext cx="223670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Mixed/Other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765929" y="3402092"/>
            <a:ext cx="13098542" cy="5459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55953" y="3523417"/>
            <a:ext cx="223670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Mean Residual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3579376" y="3523417"/>
            <a:ext cx="223289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+0.5971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6198989" y="3523417"/>
            <a:ext cx="223289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-0.2465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8818602" y="3523417"/>
            <a:ext cx="223289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-0.2829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11438215" y="3523417"/>
            <a:ext cx="223670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-0.0064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765929" y="3947993"/>
            <a:ext cx="13098542" cy="5459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55953" y="4069318"/>
            <a:ext cx="223670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Mean Absolute Error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3579376" y="4069318"/>
            <a:ext cx="223289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0.9734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6198989" y="4069318"/>
            <a:ext cx="223289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0.4545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8818602" y="4069318"/>
            <a:ext cx="223289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0.5423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11438215" y="4069318"/>
            <a:ext cx="223670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0.5559</a:t>
            </a:r>
            <a:endParaRPr lang="en-US" sz="1450" dirty="0"/>
          </a:p>
        </p:txBody>
      </p:sp>
      <p:sp>
        <p:nvSpPr>
          <p:cNvPr id="22" name="Shape 20"/>
          <p:cNvSpPr/>
          <p:nvPr/>
        </p:nvSpPr>
        <p:spPr>
          <a:xfrm>
            <a:off x="765929" y="4493895"/>
            <a:ext cx="13098542" cy="5459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55953" y="4615220"/>
            <a:ext cx="223670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Residual Variance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3579376" y="4615220"/>
            <a:ext cx="223289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5.77</a:t>
            </a:r>
            <a:endParaRPr lang="en-US" sz="1450" dirty="0"/>
          </a:p>
        </p:txBody>
      </p:sp>
      <p:sp>
        <p:nvSpPr>
          <p:cNvPr id="25" name="Text 23"/>
          <p:cNvSpPr/>
          <p:nvPr/>
        </p:nvSpPr>
        <p:spPr>
          <a:xfrm>
            <a:off x="6198989" y="4615220"/>
            <a:ext cx="223289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0.44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8818602" y="4615220"/>
            <a:ext cx="223289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10.83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11438215" y="4615220"/>
            <a:ext cx="223670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1.33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758309" y="5260658"/>
            <a:ext cx="131137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Additional metrics: Disparate Impact Ratio (Black/White): 4.18, Fairness-Penalized MSE: 3.83 (vs RMSE-only of ~3.33)</a:t>
            </a:r>
            <a:endParaRPr lang="en-US" sz="1450" dirty="0"/>
          </a:p>
        </p:txBody>
      </p:sp>
      <p:sp>
        <p:nvSpPr>
          <p:cNvPr id="29" name="Text 27"/>
          <p:cNvSpPr/>
          <p:nvPr/>
        </p:nvSpPr>
        <p:spPr>
          <a:xfrm>
            <a:off x="758309" y="5777151"/>
            <a:ext cx="13113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Interpretation: The model underestimates eviction risk for White and Hispanic tracts but consistently underperforms for Black-majority areas, both in magnitude and variance.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2025-07-28T06:50:18Z</dcterms:created>
  <dcterms:modified xsi:type="dcterms:W3CDTF">2025-07-28T06:50:18Z</dcterms:modified>
</cp:coreProperties>
</file>